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Corben"/>
      <p:regular r:id="rId18"/>
    </p:embeddedFont>
    <p:embeddedFont>
      <p:font typeface="Corben"/>
      <p:regular r:id="rId19"/>
    </p:embeddedFont>
    <p:embeddedFont>
      <p:font typeface="Nobile"/>
      <p:regular r:id="rId20"/>
    </p:embeddedFont>
    <p:embeddedFont>
      <p:font typeface="Nobile"/>
      <p:regular r:id="rId21"/>
    </p:embeddedFont>
    <p:embeddedFont>
      <p:font typeface="Nobile"/>
      <p:regular r:id="rId22"/>
    </p:embeddedFont>
    <p:embeddedFont>
      <p:font typeface="Nobile"/>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8122920" y="1874520"/>
            <a:ext cx="5699760" cy="4480560"/>
          </a:xfrm>
          <a:prstGeom prst="rect">
            <a:avLst/>
          </a:prstGeom>
        </p:spPr>
      </p:pic>
      <p:sp>
        <p:nvSpPr>
          <p:cNvPr id="4" name="Text 0"/>
          <p:cNvSpPr/>
          <p:nvPr/>
        </p:nvSpPr>
        <p:spPr>
          <a:xfrm>
            <a:off x="793790" y="845939"/>
            <a:ext cx="5727621" cy="2126337"/>
          </a:xfrm>
          <a:prstGeom prst="rect">
            <a:avLst/>
          </a:prstGeom>
          <a:noFill/>
          <a:ln/>
        </p:spPr>
        <p:txBody>
          <a:bodyPr wrap="squar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Document Sentiment Analysis Using Opinion Mining</a:t>
            </a:r>
            <a:endParaRPr lang="en-US" sz="4450" dirty="0"/>
          </a:p>
        </p:txBody>
      </p:sp>
      <p:sp>
        <p:nvSpPr>
          <p:cNvPr id="5" name="Text 1"/>
          <p:cNvSpPr/>
          <p:nvPr/>
        </p:nvSpPr>
        <p:spPr>
          <a:xfrm>
            <a:off x="793790" y="3312438"/>
            <a:ext cx="5727621" cy="362903"/>
          </a:xfrm>
          <a:prstGeom prst="rect">
            <a:avLst/>
          </a:prstGeom>
          <a:noFill/>
          <a:ln/>
        </p:spPr>
        <p:txBody>
          <a:bodyPr wrap="none" lIns="0" tIns="0" rIns="0" bIns="0" rtlCol="0" anchor="t"/>
          <a:lstStyle/>
          <a:p>
            <a:pPr indent="0" marL="0">
              <a:lnSpc>
                <a:spcPts val="2850"/>
              </a:lnSpc>
              <a:buNone/>
            </a:pPr>
            <a:r>
              <a:rPr lang="en-US" sz="1750" b="1" dirty="0">
                <a:solidFill>
                  <a:srgbClr val="404155"/>
                </a:solidFill>
                <a:latin typeface="Nobile" pitchFamily="34" charset="0"/>
                <a:ea typeface="Nobile" pitchFamily="34" charset="-122"/>
                <a:cs typeface="Nobile" pitchFamily="34" charset="-120"/>
              </a:rPr>
              <a:t>                                  </a:t>
            </a:r>
            <a:pPr indent="0" marL="0">
              <a:lnSpc>
                <a:spcPts val="2850"/>
              </a:lnSpc>
              <a:buNone/>
            </a:pPr>
            <a:r>
              <a:rPr lang="en-US" sz="1750" b="1" dirty="0">
                <a:solidFill>
                  <a:srgbClr val="404155"/>
                </a:solidFill>
                <a:latin typeface="Nobile" pitchFamily="34" charset="0"/>
                <a:ea typeface="Nobile" pitchFamily="34" charset="-122"/>
                <a:cs typeface="Nobile" pitchFamily="34" charset="-120"/>
              </a:rPr>
              <a:t> Presented by</a:t>
            </a:r>
            <a:endParaRPr lang="en-US" sz="1750" dirty="0"/>
          </a:p>
        </p:txBody>
      </p:sp>
      <p:sp>
        <p:nvSpPr>
          <p:cNvPr id="6" name="Text 2"/>
          <p:cNvSpPr/>
          <p:nvPr/>
        </p:nvSpPr>
        <p:spPr>
          <a:xfrm>
            <a:off x="793790" y="3930491"/>
            <a:ext cx="5727621" cy="362903"/>
          </a:xfrm>
          <a:prstGeom prst="rect">
            <a:avLst/>
          </a:prstGeom>
          <a:noFill/>
          <a:ln/>
        </p:spPr>
        <p:txBody>
          <a:bodyPr wrap="none" lIns="0" tIns="0" rIns="0" bIns="0" rtlCol="0" anchor="t"/>
          <a:lstStyle/>
          <a:p>
            <a:pPr algn="ctr" indent="0" marL="0">
              <a:lnSpc>
                <a:spcPts val="2850"/>
              </a:lnSpc>
              <a:buNone/>
            </a:pPr>
            <a:r>
              <a:rPr lang="en-US" sz="1750" dirty="0">
                <a:solidFill>
                  <a:srgbClr val="404155"/>
                </a:solidFill>
                <a:latin typeface="Nobile" pitchFamily="34" charset="0"/>
                <a:ea typeface="Nobile" pitchFamily="34" charset="-122"/>
                <a:cs typeface="Nobile" pitchFamily="34" charset="-120"/>
              </a:rPr>
              <a:t>M. Vishnu Vardhan Reddy,</a:t>
            </a:r>
            <a:endParaRPr lang="en-US" sz="1750" dirty="0"/>
          </a:p>
        </p:txBody>
      </p:sp>
      <p:sp>
        <p:nvSpPr>
          <p:cNvPr id="7" name="Text 3"/>
          <p:cNvSpPr/>
          <p:nvPr/>
        </p:nvSpPr>
        <p:spPr>
          <a:xfrm>
            <a:off x="793790" y="4548545"/>
            <a:ext cx="5727621" cy="362903"/>
          </a:xfrm>
          <a:prstGeom prst="rect">
            <a:avLst/>
          </a:prstGeom>
          <a:noFill/>
          <a:ln/>
        </p:spPr>
        <p:txBody>
          <a:bodyPr wrap="none" lIns="0" tIns="0" rIns="0" bIns="0" rtlCol="0" anchor="t"/>
          <a:lstStyle/>
          <a:p>
            <a:pPr algn="ctr" indent="0" marL="0">
              <a:lnSpc>
                <a:spcPts val="2850"/>
              </a:lnSpc>
              <a:buNone/>
            </a:pPr>
            <a:r>
              <a:rPr lang="en-US" sz="1750" dirty="0">
                <a:solidFill>
                  <a:srgbClr val="404155"/>
                </a:solidFill>
                <a:latin typeface="Nobile" pitchFamily="34" charset="0"/>
                <a:ea typeface="Nobile" pitchFamily="34" charset="-122"/>
                <a:cs typeface="Nobile" pitchFamily="34" charset="-120"/>
              </a:rPr>
              <a:t>P. Sai Ganesh</a:t>
            </a:r>
            <a:endParaRPr lang="en-US" sz="1750" dirty="0"/>
          </a:p>
        </p:txBody>
      </p:sp>
      <p:sp>
        <p:nvSpPr>
          <p:cNvPr id="8" name="Text 4"/>
          <p:cNvSpPr/>
          <p:nvPr/>
        </p:nvSpPr>
        <p:spPr>
          <a:xfrm>
            <a:off x="793790" y="5166598"/>
            <a:ext cx="5727621" cy="362903"/>
          </a:xfrm>
          <a:prstGeom prst="rect">
            <a:avLst/>
          </a:prstGeom>
          <a:noFill/>
          <a:ln/>
        </p:spPr>
        <p:txBody>
          <a:bodyPr wrap="none" lIns="0" tIns="0" rIns="0" bIns="0" rtlCol="0" anchor="t"/>
          <a:lstStyle/>
          <a:p>
            <a:pPr algn="ctr" indent="0" marL="0">
              <a:lnSpc>
                <a:spcPts val="2850"/>
              </a:lnSpc>
              <a:buNone/>
            </a:pPr>
            <a:r>
              <a:rPr lang="en-US" sz="1750" dirty="0">
                <a:solidFill>
                  <a:srgbClr val="404155"/>
                </a:solidFill>
                <a:latin typeface="Nobile" pitchFamily="34" charset="0"/>
                <a:ea typeface="Nobile" pitchFamily="34" charset="-122"/>
                <a:cs typeface="Nobile" pitchFamily="34" charset="-120"/>
              </a:rPr>
              <a:t>192212303,192212333</a:t>
            </a:r>
            <a:endParaRPr lang="en-US" sz="1750" dirty="0"/>
          </a:p>
        </p:txBody>
      </p:sp>
      <p:sp>
        <p:nvSpPr>
          <p:cNvPr id="9" name="Text 5"/>
          <p:cNvSpPr/>
          <p:nvPr/>
        </p:nvSpPr>
        <p:spPr>
          <a:xfrm>
            <a:off x="793790" y="5784652"/>
            <a:ext cx="5727621" cy="362903"/>
          </a:xfrm>
          <a:prstGeom prst="rect">
            <a:avLst/>
          </a:prstGeom>
          <a:noFill/>
          <a:ln/>
        </p:spPr>
        <p:txBody>
          <a:bodyPr wrap="none" lIns="0" tIns="0" rIns="0" bIns="0" rtlCol="0" anchor="t"/>
          <a:lstStyle/>
          <a:p>
            <a:pPr algn="ctr" indent="0" marL="0">
              <a:lnSpc>
                <a:spcPts val="2850"/>
              </a:lnSpc>
              <a:buNone/>
            </a:pPr>
            <a:r>
              <a:rPr lang="en-US" sz="1750" dirty="0">
                <a:solidFill>
                  <a:srgbClr val="404155"/>
                </a:solidFill>
                <a:latin typeface="Nobile" pitchFamily="34" charset="0"/>
                <a:ea typeface="Nobile" pitchFamily="34" charset="-122"/>
                <a:cs typeface="Nobile" pitchFamily="34" charset="-120"/>
              </a:rPr>
              <a:t>(Electronics and Communication Engineering)</a:t>
            </a:r>
            <a:endParaRPr lang="en-US" sz="1750" dirty="0"/>
          </a:p>
        </p:txBody>
      </p:sp>
      <p:sp>
        <p:nvSpPr>
          <p:cNvPr id="10" name="Text 6"/>
          <p:cNvSpPr/>
          <p:nvPr/>
        </p:nvSpPr>
        <p:spPr>
          <a:xfrm>
            <a:off x="793790" y="6402705"/>
            <a:ext cx="5727621" cy="362903"/>
          </a:xfrm>
          <a:prstGeom prst="rect">
            <a:avLst/>
          </a:prstGeom>
          <a:noFill/>
          <a:ln/>
        </p:spPr>
        <p:txBody>
          <a:bodyPr wrap="none" lIns="0" tIns="0" rIns="0" bIns="0" rtlCol="0" anchor="t"/>
          <a:lstStyle/>
          <a:p>
            <a:pPr algn="ctr" indent="0" marL="0">
              <a:lnSpc>
                <a:spcPts val="2850"/>
              </a:lnSpc>
              <a:buNone/>
            </a:pPr>
            <a:r>
              <a:rPr lang="en-US" sz="1750" dirty="0">
                <a:solidFill>
                  <a:srgbClr val="404155"/>
                </a:solidFill>
                <a:latin typeface="Nobile" pitchFamily="34" charset="0"/>
                <a:ea typeface="Nobile" pitchFamily="34" charset="-122"/>
                <a:cs typeface="Nobile" pitchFamily="34" charset="-120"/>
              </a:rPr>
              <a:t>Guided by: Dr. Dhanalakshmi </a:t>
            </a:r>
            <a:endParaRPr lang="en-US" sz="1750" dirty="0"/>
          </a:p>
        </p:txBody>
      </p:sp>
      <p:sp>
        <p:nvSpPr>
          <p:cNvPr id="11" name="Text 7"/>
          <p:cNvSpPr/>
          <p:nvPr/>
        </p:nvSpPr>
        <p:spPr>
          <a:xfrm>
            <a:off x="793790" y="7020758"/>
            <a:ext cx="57276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58390"/>
          </a:xfrm>
          <a:prstGeom prst="rect">
            <a:avLst/>
          </a:prstGeom>
        </p:spPr>
      </p:pic>
      <p:sp>
        <p:nvSpPr>
          <p:cNvPr id="3" name="Text 0"/>
          <p:cNvSpPr/>
          <p:nvPr/>
        </p:nvSpPr>
        <p:spPr>
          <a:xfrm>
            <a:off x="660321" y="2878693"/>
            <a:ext cx="4716899" cy="589598"/>
          </a:xfrm>
          <a:prstGeom prst="rect">
            <a:avLst/>
          </a:prstGeom>
          <a:noFill/>
          <a:ln/>
        </p:spPr>
        <p:txBody>
          <a:bodyPr wrap="none" lIns="0" tIns="0" rIns="0" bIns="0" rtlCol="0" anchor="t"/>
          <a:lstStyle/>
          <a:p>
            <a:pPr indent="0" marL="0">
              <a:lnSpc>
                <a:spcPts val="4600"/>
              </a:lnSpc>
              <a:buNone/>
            </a:pPr>
            <a:r>
              <a:rPr lang="en-US" sz="3700" dirty="0">
                <a:solidFill>
                  <a:srgbClr val="1B1B27"/>
                </a:solidFill>
                <a:latin typeface="Corben" pitchFamily="34" charset="0"/>
                <a:ea typeface="Corben" pitchFamily="34" charset="-122"/>
                <a:cs typeface="Corben" pitchFamily="34" charset="-120"/>
              </a:rPr>
              <a:t>Conclusion</a:t>
            </a:r>
            <a:endParaRPr lang="en-US" sz="3700" dirty="0"/>
          </a:p>
        </p:txBody>
      </p:sp>
      <p:sp>
        <p:nvSpPr>
          <p:cNvPr id="4" name="Text 1"/>
          <p:cNvSpPr/>
          <p:nvPr/>
        </p:nvSpPr>
        <p:spPr>
          <a:xfrm>
            <a:off x="660321" y="3751302"/>
            <a:ext cx="13309759" cy="905828"/>
          </a:xfrm>
          <a:prstGeom prst="rect">
            <a:avLst/>
          </a:prstGeom>
          <a:noFill/>
          <a:ln/>
        </p:spPr>
        <p:txBody>
          <a:bodyPr wrap="square" lIns="0" tIns="0" rIns="0" bIns="0" rtlCol="0" anchor="t"/>
          <a:lstStyle/>
          <a:p>
            <a:pPr indent="0" marL="0">
              <a:lnSpc>
                <a:spcPts val="2350"/>
              </a:lnSpc>
              <a:buNone/>
            </a:pPr>
            <a:r>
              <a:rPr lang="en-US" sz="1450" dirty="0">
                <a:solidFill>
                  <a:srgbClr val="404155"/>
                </a:solidFill>
                <a:latin typeface="Nobile" pitchFamily="34" charset="0"/>
                <a:ea typeface="Nobile" pitchFamily="34" charset="-122"/>
                <a:cs typeface="Nobile" pitchFamily="34" charset="-120"/>
              </a:rPr>
              <a:t>This project successfully demonstrates the potential of document sentiment analysis using opinion mining techniques. By leveraging natural language processing (NLP) and machine learning, the system provides valuable insights into customer sentiment. This enables data-driven decision-making and enhances overall customer satisfaction.</a:t>
            </a:r>
            <a:endParaRPr lang="en-US" sz="1450" dirty="0"/>
          </a:p>
        </p:txBody>
      </p:sp>
      <p:sp>
        <p:nvSpPr>
          <p:cNvPr id="5" name="Text 2"/>
          <p:cNvSpPr/>
          <p:nvPr/>
        </p:nvSpPr>
        <p:spPr>
          <a:xfrm>
            <a:off x="660321" y="4869299"/>
            <a:ext cx="13309759" cy="905828"/>
          </a:xfrm>
          <a:prstGeom prst="rect">
            <a:avLst/>
          </a:prstGeom>
          <a:noFill/>
          <a:ln/>
        </p:spPr>
        <p:txBody>
          <a:bodyPr wrap="square" lIns="0" tIns="0" rIns="0" bIns="0" rtlCol="0" anchor="t"/>
          <a:lstStyle/>
          <a:p>
            <a:pPr indent="0" marL="0">
              <a:lnSpc>
                <a:spcPts val="2350"/>
              </a:lnSpc>
              <a:buNone/>
            </a:pPr>
            <a:r>
              <a:rPr lang="en-US" sz="1450" dirty="0">
                <a:solidFill>
                  <a:srgbClr val="404155"/>
                </a:solidFill>
                <a:latin typeface="Nobile" pitchFamily="34" charset="0"/>
                <a:ea typeface="Nobile" pitchFamily="34" charset="-122"/>
                <a:cs typeface="Nobile" pitchFamily="34" charset="-120"/>
              </a:rPr>
              <a:t>The core of the system involves applying advanced text analysis algorithms to extract and quantify the emotional tone and opinions expressed within customer feedback documents. This allows businesses to gain a deeper understanding of how their products, services, and brand are perceived in the market.</a:t>
            </a:r>
            <a:endParaRPr lang="en-US" sz="1450" dirty="0"/>
          </a:p>
        </p:txBody>
      </p:sp>
      <p:sp>
        <p:nvSpPr>
          <p:cNvPr id="6" name="Text 3"/>
          <p:cNvSpPr/>
          <p:nvPr/>
        </p:nvSpPr>
        <p:spPr>
          <a:xfrm>
            <a:off x="660321" y="5987296"/>
            <a:ext cx="13309759" cy="1207770"/>
          </a:xfrm>
          <a:prstGeom prst="rect">
            <a:avLst/>
          </a:prstGeom>
          <a:noFill/>
          <a:ln/>
        </p:spPr>
        <p:txBody>
          <a:bodyPr wrap="square" lIns="0" tIns="0" rIns="0" bIns="0" rtlCol="0" anchor="t"/>
          <a:lstStyle/>
          <a:p>
            <a:pPr indent="0" marL="0">
              <a:lnSpc>
                <a:spcPts val="2350"/>
              </a:lnSpc>
              <a:buNone/>
            </a:pPr>
            <a:r>
              <a:rPr lang="en-US" sz="1450" dirty="0">
                <a:solidFill>
                  <a:srgbClr val="404155"/>
                </a:solidFill>
                <a:latin typeface="Nobile" pitchFamily="34" charset="0"/>
                <a:ea typeface="Nobile" pitchFamily="34" charset="-122"/>
                <a:cs typeface="Nobile" pitchFamily="34" charset="-120"/>
              </a:rPr>
              <a:t>Future development will focus on expanding the system's capabilities and applications to address evolving needs in the digital landscape. This may include integrating the sentiment analysis with other data sources, automating feedback processing, and delivering actionable insights to key stakeholders. The goal is to continuously refine and enhance the system to better support data-driven decision-making and customer-centric strategies.</a:t>
            </a:r>
            <a:endParaRPr lang="en-US" sz="1450" dirty="0"/>
          </a:p>
        </p:txBody>
      </p:sp>
      <p:sp>
        <p:nvSpPr>
          <p:cNvPr id="7" name="Text 4"/>
          <p:cNvSpPr/>
          <p:nvPr/>
        </p:nvSpPr>
        <p:spPr>
          <a:xfrm>
            <a:off x="660321" y="7407235"/>
            <a:ext cx="13309759" cy="301943"/>
          </a:xfrm>
          <a:prstGeom prst="rect">
            <a:avLst/>
          </a:prstGeom>
          <a:noFill/>
          <a:ln/>
        </p:spPr>
        <p:txBody>
          <a:bodyPr wrap="none" lIns="0" tIns="0" rIns="0" bIns="0" rtlCol="0" anchor="t"/>
          <a:lstStyle/>
          <a:p>
            <a:pPr indent="0" marL="0">
              <a:lnSpc>
                <a:spcPts val="2350"/>
              </a:lnSpc>
              <a:buNone/>
            </a:pP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9979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Thank You!</a:t>
            </a:r>
            <a:endParaRPr lang="en-US" sz="4450" dirty="0"/>
          </a:p>
        </p:txBody>
      </p:sp>
      <p:sp>
        <p:nvSpPr>
          <p:cNvPr id="4" name="Text 1"/>
          <p:cNvSpPr/>
          <p:nvPr/>
        </p:nvSpPr>
        <p:spPr>
          <a:xfrm>
            <a:off x="793790" y="4148733"/>
            <a:ext cx="7556421" cy="362903"/>
          </a:xfrm>
          <a:prstGeom prst="rect">
            <a:avLst/>
          </a:prstGeom>
          <a:noFill/>
          <a:ln/>
        </p:spPr>
        <p:txBody>
          <a:bodyPr wrap="non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We appreciate your time and interest in our presentation.</a:t>
            </a:r>
            <a:endParaRPr lang="en-US" sz="1750" dirty="0"/>
          </a:p>
        </p:txBody>
      </p:sp>
      <p:sp>
        <p:nvSpPr>
          <p:cNvPr id="5" name="Text 2"/>
          <p:cNvSpPr/>
          <p:nvPr/>
        </p:nvSpPr>
        <p:spPr>
          <a:xfrm>
            <a:off x="793790" y="4766786"/>
            <a:ext cx="7556421" cy="362903"/>
          </a:xfrm>
          <a:prstGeom prst="rect">
            <a:avLst/>
          </a:prstGeom>
          <a:noFill/>
          <a:ln/>
        </p:spPr>
        <p:txBody>
          <a:bodyPr wrap="non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We hope you found it informative and valuable.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2769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Problem Statement</a:t>
            </a:r>
            <a:endParaRPr lang="en-US" sz="4450" dirty="0"/>
          </a:p>
        </p:txBody>
      </p:sp>
      <p:sp>
        <p:nvSpPr>
          <p:cNvPr id="3" name="Text 1"/>
          <p:cNvSpPr/>
          <p:nvPr/>
        </p:nvSpPr>
        <p:spPr>
          <a:xfrm>
            <a:off x="793790" y="1676638"/>
            <a:ext cx="10975300" cy="708779"/>
          </a:xfrm>
          <a:prstGeom prst="rect">
            <a:avLst/>
          </a:prstGeom>
          <a:noFill/>
          <a:ln/>
        </p:spPr>
        <p:txBody>
          <a:bodyPr wrap="none" lIns="0" tIns="0" rIns="0" bIns="0" rtlCol="0" anchor="t"/>
          <a:lstStyle/>
          <a:p>
            <a:pPr indent="0" marL="0">
              <a:lnSpc>
                <a:spcPts val="5550"/>
              </a:lnSpc>
              <a:buNone/>
            </a:pPr>
            <a:r>
              <a:rPr lang="en-US" sz="4450" dirty="0">
                <a:solidFill>
                  <a:srgbClr val="006ED6"/>
                </a:solidFill>
                <a:latin typeface="Corben" pitchFamily="34" charset="0"/>
                <a:ea typeface="Corben" pitchFamily="34" charset="-122"/>
                <a:cs typeface="Corben" pitchFamily="34" charset="-120"/>
              </a:rPr>
              <a:t>Unlock the Power of Customer Sentiment</a:t>
            </a:r>
            <a:endParaRPr lang="en-US" sz="4450" dirty="0"/>
          </a:p>
        </p:txBody>
      </p:sp>
      <p:sp>
        <p:nvSpPr>
          <p:cNvPr id="4" name="Text 2"/>
          <p:cNvSpPr/>
          <p:nvPr/>
        </p:nvSpPr>
        <p:spPr>
          <a:xfrm>
            <a:off x="793790" y="2725579"/>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In today's digital world, businesses are drowning in a sea of customer data - from social media posts to online reviews. But sifting through all that unstructured text to understand what your customers really think can feel like finding a needle in a haystack.</a:t>
            </a:r>
            <a:endParaRPr lang="en-US" sz="1750" dirty="0"/>
          </a:p>
        </p:txBody>
      </p:sp>
      <p:sp>
        <p:nvSpPr>
          <p:cNvPr id="5" name="Text 3"/>
          <p:cNvSpPr/>
          <p:nvPr/>
        </p:nvSpPr>
        <p:spPr>
          <a:xfrm>
            <a:off x="793790" y="4069437"/>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Traditional sentiment analysis methods are often manual, subjective, and slow. They just can't keep up with the volume of data, leading to missed opportunities and delayed decision-making. </a:t>
            </a:r>
            <a:pPr indent="0" marL="0">
              <a:lnSpc>
                <a:spcPts val="2850"/>
              </a:lnSpc>
              <a:buNone/>
            </a:pPr>
            <a:r>
              <a:rPr lang="en-US" sz="1750" b="1" dirty="0">
                <a:solidFill>
                  <a:srgbClr val="404155"/>
                </a:solidFill>
                <a:latin typeface="Nobile" pitchFamily="34" charset="0"/>
                <a:ea typeface="Nobile" pitchFamily="34" charset="-122"/>
                <a:cs typeface="Nobile" pitchFamily="34" charset="-120"/>
              </a:rPr>
              <a:t>It's time for a better way.</a:t>
            </a:r>
            <a:endParaRPr lang="en-US" sz="1750" dirty="0"/>
          </a:p>
        </p:txBody>
      </p:sp>
      <p:sp>
        <p:nvSpPr>
          <p:cNvPr id="6" name="Shape 4"/>
          <p:cNvSpPr/>
          <p:nvPr/>
        </p:nvSpPr>
        <p:spPr>
          <a:xfrm>
            <a:off x="793790" y="5305544"/>
            <a:ext cx="510302" cy="510302"/>
          </a:xfrm>
          <a:prstGeom prst="roundRect">
            <a:avLst>
              <a:gd name="adj" fmla="val 18669"/>
            </a:avLst>
          </a:prstGeom>
          <a:solidFill>
            <a:srgbClr val="D2D9F9"/>
          </a:solidFill>
          <a:ln w="7620">
            <a:solidFill>
              <a:srgbClr val="B8BFDF"/>
            </a:solidFill>
            <a:prstDash val="solid"/>
          </a:ln>
        </p:spPr>
      </p:sp>
      <p:sp>
        <p:nvSpPr>
          <p:cNvPr id="7" name="Text 5"/>
          <p:cNvSpPr/>
          <p:nvPr/>
        </p:nvSpPr>
        <p:spPr>
          <a:xfrm>
            <a:off x="998696" y="5390555"/>
            <a:ext cx="100489"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1</a:t>
            </a:r>
            <a:endParaRPr lang="en-US" sz="2650" dirty="0"/>
          </a:p>
        </p:txBody>
      </p:sp>
      <p:sp>
        <p:nvSpPr>
          <p:cNvPr id="8" name="Text 6"/>
          <p:cNvSpPr/>
          <p:nvPr/>
        </p:nvSpPr>
        <p:spPr>
          <a:xfrm>
            <a:off x="1530906" y="5305544"/>
            <a:ext cx="3459242" cy="708660"/>
          </a:xfrm>
          <a:prstGeom prst="rect">
            <a:avLst/>
          </a:prstGeom>
          <a:noFill/>
          <a:ln/>
        </p:spPr>
        <p:txBody>
          <a:bodyPr wrap="square" lIns="0" tIns="0" rIns="0" bIns="0" rtlCol="0" anchor="t"/>
          <a:lstStyle/>
          <a:p>
            <a:pPr indent="0" marL="0">
              <a:lnSpc>
                <a:spcPts val="2750"/>
              </a:lnSpc>
              <a:buNone/>
            </a:pPr>
            <a:r>
              <a:rPr lang="en-US" sz="2200" dirty="0">
                <a:solidFill>
                  <a:srgbClr val="404155"/>
                </a:solidFill>
                <a:highlight>
                  <a:srgbClr val="FBEB8F"/>
                </a:highlight>
                <a:latin typeface="Corben" pitchFamily="34" charset="0"/>
                <a:ea typeface="Corben" pitchFamily="34" charset="-122"/>
                <a:cs typeface="Corben" pitchFamily="34" charset="-120"/>
              </a:rPr>
              <a:t>Automated Sentiment Analysis</a:t>
            </a:r>
            <a:endParaRPr lang="en-US" sz="2200" dirty="0"/>
          </a:p>
        </p:txBody>
      </p:sp>
      <p:sp>
        <p:nvSpPr>
          <p:cNvPr id="9" name="Text 7"/>
          <p:cNvSpPr/>
          <p:nvPr/>
        </p:nvSpPr>
        <p:spPr>
          <a:xfrm>
            <a:off x="1530906" y="6150293"/>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An AI-powered solution that can quickly and objectively process mountains of customer feedback</a:t>
            </a:r>
            <a:endParaRPr lang="en-US" sz="1750" dirty="0"/>
          </a:p>
        </p:txBody>
      </p:sp>
      <p:sp>
        <p:nvSpPr>
          <p:cNvPr id="10" name="Shape 8"/>
          <p:cNvSpPr/>
          <p:nvPr/>
        </p:nvSpPr>
        <p:spPr>
          <a:xfrm>
            <a:off x="5216962" y="5305544"/>
            <a:ext cx="510302" cy="510302"/>
          </a:xfrm>
          <a:prstGeom prst="roundRect">
            <a:avLst>
              <a:gd name="adj" fmla="val 18669"/>
            </a:avLst>
          </a:prstGeom>
          <a:solidFill>
            <a:srgbClr val="D2D9F9"/>
          </a:solidFill>
          <a:ln w="7620">
            <a:solidFill>
              <a:srgbClr val="B8BFDF"/>
            </a:solidFill>
            <a:prstDash val="solid"/>
          </a:ln>
        </p:spPr>
      </p:sp>
      <p:sp>
        <p:nvSpPr>
          <p:cNvPr id="11" name="Text 9"/>
          <p:cNvSpPr/>
          <p:nvPr/>
        </p:nvSpPr>
        <p:spPr>
          <a:xfrm>
            <a:off x="5383411" y="5390555"/>
            <a:ext cx="177403"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2</a:t>
            </a:r>
            <a:endParaRPr lang="en-US" sz="2650" dirty="0"/>
          </a:p>
        </p:txBody>
      </p:sp>
      <p:sp>
        <p:nvSpPr>
          <p:cNvPr id="12" name="Text 10"/>
          <p:cNvSpPr/>
          <p:nvPr/>
        </p:nvSpPr>
        <p:spPr>
          <a:xfrm>
            <a:off x="5954078" y="530554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highlight>
                  <a:srgbClr val="FBEB8F"/>
                </a:highlight>
                <a:latin typeface="Corben" pitchFamily="34" charset="0"/>
                <a:ea typeface="Corben" pitchFamily="34" charset="-122"/>
                <a:cs typeface="Corben" pitchFamily="34" charset="-120"/>
              </a:rPr>
              <a:t>Real-Time Insights</a:t>
            </a:r>
            <a:endParaRPr lang="en-US" sz="2200" dirty="0"/>
          </a:p>
        </p:txBody>
      </p:sp>
      <p:sp>
        <p:nvSpPr>
          <p:cNvPr id="13" name="Text 11"/>
          <p:cNvSpPr/>
          <p:nvPr/>
        </p:nvSpPr>
        <p:spPr>
          <a:xfrm>
            <a:off x="5954078" y="5795963"/>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Uncover trends and patterns in customer sentiment as they happen, not weeks later</a:t>
            </a:r>
            <a:endParaRPr lang="en-US" sz="1750" dirty="0"/>
          </a:p>
        </p:txBody>
      </p:sp>
      <p:sp>
        <p:nvSpPr>
          <p:cNvPr id="14" name="Shape 12"/>
          <p:cNvSpPr/>
          <p:nvPr/>
        </p:nvSpPr>
        <p:spPr>
          <a:xfrm>
            <a:off x="9640133" y="5305544"/>
            <a:ext cx="510302" cy="510302"/>
          </a:xfrm>
          <a:prstGeom prst="roundRect">
            <a:avLst>
              <a:gd name="adj" fmla="val 18669"/>
            </a:avLst>
          </a:prstGeom>
          <a:solidFill>
            <a:srgbClr val="D2D9F9"/>
          </a:solidFill>
          <a:ln w="7620">
            <a:solidFill>
              <a:srgbClr val="B8BFDF"/>
            </a:solidFill>
            <a:prstDash val="solid"/>
          </a:ln>
        </p:spPr>
      </p:sp>
      <p:sp>
        <p:nvSpPr>
          <p:cNvPr id="15" name="Text 13"/>
          <p:cNvSpPr/>
          <p:nvPr/>
        </p:nvSpPr>
        <p:spPr>
          <a:xfrm>
            <a:off x="9799677" y="5390555"/>
            <a:ext cx="191095"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3</a:t>
            </a:r>
            <a:endParaRPr lang="en-US" sz="2650" dirty="0"/>
          </a:p>
        </p:txBody>
      </p:sp>
      <p:sp>
        <p:nvSpPr>
          <p:cNvPr id="16" name="Text 14"/>
          <p:cNvSpPr/>
          <p:nvPr/>
        </p:nvSpPr>
        <p:spPr>
          <a:xfrm>
            <a:off x="10377249" y="5305544"/>
            <a:ext cx="3459242" cy="708660"/>
          </a:xfrm>
          <a:prstGeom prst="rect">
            <a:avLst/>
          </a:prstGeom>
          <a:noFill/>
          <a:ln/>
        </p:spPr>
        <p:txBody>
          <a:bodyPr wrap="square" lIns="0" tIns="0" rIns="0" bIns="0" rtlCol="0" anchor="t"/>
          <a:lstStyle/>
          <a:p>
            <a:pPr indent="0" marL="0">
              <a:lnSpc>
                <a:spcPts val="2750"/>
              </a:lnSpc>
              <a:buNone/>
            </a:pPr>
            <a:r>
              <a:rPr lang="en-US" sz="2200" dirty="0">
                <a:solidFill>
                  <a:srgbClr val="404155"/>
                </a:solidFill>
                <a:highlight>
                  <a:srgbClr val="FBEB8F"/>
                </a:highlight>
                <a:latin typeface="Corben" pitchFamily="34" charset="0"/>
                <a:ea typeface="Corben" pitchFamily="34" charset="-122"/>
                <a:cs typeface="Corben" pitchFamily="34" charset="-120"/>
              </a:rPr>
              <a:t>Actionable Recommendations</a:t>
            </a:r>
            <a:endParaRPr lang="en-US" sz="2200" dirty="0"/>
          </a:p>
        </p:txBody>
      </p:sp>
      <p:sp>
        <p:nvSpPr>
          <p:cNvPr id="17" name="Text 15"/>
          <p:cNvSpPr/>
          <p:nvPr/>
        </p:nvSpPr>
        <p:spPr>
          <a:xfrm>
            <a:off x="10377249" y="6150293"/>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Get clear, data-driven guidance to improve products, services, and the customer experience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91389"/>
            <a:ext cx="4536519" cy="566976"/>
          </a:xfrm>
          <a:prstGeom prst="rect">
            <a:avLst/>
          </a:prstGeom>
          <a:noFill/>
          <a:ln/>
        </p:spPr>
        <p:txBody>
          <a:bodyPr wrap="none" lIns="0" tIns="0" rIns="0" bIns="0" rtlCol="0" anchor="t"/>
          <a:lstStyle/>
          <a:p>
            <a:pPr indent="0" marL="0">
              <a:lnSpc>
                <a:spcPts val="4450"/>
              </a:lnSpc>
              <a:buNone/>
            </a:pPr>
            <a:r>
              <a:rPr lang="en-US" sz="3550" b="1" dirty="0">
                <a:solidFill>
                  <a:srgbClr val="1B1B27"/>
                </a:solidFill>
                <a:latin typeface="Corben" pitchFamily="34" charset="0"/>
                <a:ea typeface="Corben" pitchFamily="34" charset="-122"/>
                <a:cs typeface="Corben" pitchFamily="34" charset="-120"/>
              </a:rPr>
              <a:t>Aim:</a:t>
            </a:r>
            <a:pPr indent="0" marL="0">
              <a:lnSpc>
                <a:spcPts val="4450"/>
              </a:lnSpc>
              <a:buNone/>
            </a:pPr>
            <a:r>
              <a:rPr lang="en-US" sz="3550" dirty="0">
                <a:solidFill>
                  <a:srgbClr val="1B1B27"/>
                </a:solidFill>
                <a:latin typeface="Corben" pitchFamily="34" charset="0"/>
                <a:ea typeface="Corben" pitchFamily="34" charset="-122"/>
                <a:cs typeface="Corben" pitchFamily="34" charset="-120"/>
              </a:rPr>
              <a:t> </a:t>
            </a:r>
            <a:endParaRPr lang="en-US" sz="3550" dirty="0"/>
          </a:p>
        </p:txBody>
      </p:sp>
      <p:sp>
        <p:nvSpPr>
          <p:cNvPr id="4" name="Text 1"/>
          <p:cNvSpPr/>
          <p:nvPr/>
        </p:nvSpPr>
        <p:spPr>
          <a:xfrm>
            <a:off x="793790" y="2385179"/>
            <a:ext cx="7556421" cy="4252913"/>
          </a:xfrm>
          <a:prstGeom prst="rect">
            <a:avLst/>
          </a:prstGeom>
          <a:noFill/>
          <a:ln/>
        </p:spPr>
        <p:txBody>
          <a:bodyPr wrap="square" lIns="0" tIns="0" rIns="0" bIns="0" rtlCol="0" anchor="t"/>
          <a:lstStyle/>
          <a:p>
            <a:pPr algn="l" indent="0" marL="0">
              <a:lnSpc>
                <a:spcPts val="3300"/>
              </a:lnSpc>
              <a:buNone/>
            </a:pPr>
            <a:r>
              <a:rPr lang="en-US" sz="2650" dirty="0">
                <a:solidFill>
                  <a:srgbClr val="1B1B27"/>
                </a:solidFill>
                <a:latin typeface="Corben" pitchFamily="34" charset="0"/>
                <a:ea typeface="Corben" pitchFamily="34" charset="-122"/>
                <a:cs typeface="Corben" pitchFamily="34" charset="-120"/>
              </a:rPr>
              <a:t>The aim of this project is to develop a Document Sentiment Analysis System using Opinion Mining techniques, with the goal of automatically identifying and categorizing sentiments expressed in textual documents. This system will analyze customer feedback, product reviews, and public opinions, enabling organizations to derive actionable insights for decision-making and improving customer experiences.</a:t>
            </a:r>
            <a:endParaRPr lang="en-US" sz="2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666" y="597932"/>
            <a:ext cx="5419725" cy="677466"/>
          </a:xfrm>
          <a:prstGeom prst="rect">
            <a:avLst/>
          </a:prstGeom>
          <a:noFill/>
          <a:ln/>
        </p:spPr>
        <p:txBody>
          <a:bodyPr wrap="none" lIns="0" tIns="0" rIns="0" bIns="0" rtlCol="0" anchor="t"/>
          <a:lstStyle/>
          <a:p>
            <a:pPr indent="0" marL="0">
              <a:lnSpc>
                <a:spcPts val="5300"/>
              </a:lnSpc>
              <a:buNone/>
            </a:pPr>
            <a:r>
              <a:rPr lang="en-US" sz="4250" dirty="0">
                <a:solidFill>
                  <a:srgbClr val="1B1B27"/>
                </a:solidFill>
                <a:latin typeface="Corben" pitchFamily="34" charset="0"/>
                <a:ea typeface="Corben" pitchFamily="34" charset="-122"/>
                <a:cs typeface="Corben" pitchFamily="34" charset="-120"/>
              </a:rPr>
              <a:t>Abstract</a:t>
            </a:r>
            <a:endParaRPr lang="en-US" sz="4250" dirty="0"/>
          </a:p>
        </p:txBody>
      </p:sp>
      <p:pic>
        <p:nvPicPr>
          <p:cNvPr id="3" name="Image 0" descr="preencoded.png">    </p:cNvPr>
          <p:cNvPicPr>
            <a:picLocks noChangeAspect="1"/>
          </p:cNvPicPr>
          <p:nvPr/>
        </p:nvPicPr>
        <p:blipFill>
          <a:blip r:embed="rId1"/>
          <a:stretch>
            <a:fillRect/>
          </a:stretch>
        </p:blipFill>
        <p:spPr>
          <a:xfrm>
            <a:off x="3225522" y="1708904"/>
            <a:ext cx="1622703" cy="772120"/>
          </a:xfrm>
          <a:prstGeom prst="rect">
            <a:avLst/>
          </a:prstGeom>
        </p:spPr>
      </p:pic>
      <p:sp>
        <p:nvSpPr>
          <p:cNvPr id="4" name="Text 1"/>
          <p:cNvSpPr/>
          <p:nvPr/>
        </p:nvSpPr>
        <p:spPr>
          <a:xfrm>
            <a:off x="3996690" y="1961436"/>
            <a:ext cx="80129" cy="433507"/>
          </a:xfrm>
          <a:prstGeom prst="rect">
            <a:avLst/>
          </a:prstGeom>
          <a:noFill/>
          <a:ln/>
        </p:spPr>
        <p:txBody>
          <a:bodyPr wrap="none" lIns="0" tIns="0" rIns="0" bIns="0" rtlCol="0" anchor="t"/>
          <a:lstStyle/>
          <a:p>
            <a:pPr algn="ctr" indent="0" marL="0">
              <a:lnSpc>
                <a:spcPts val="3400"/>
              </a:lnSpc>
              <a:buNone/>
            </a:pPr>
            <a:r>
              <a:rPr lang="en-US" sz="2100" dirty="0">
                <a:solidFill>
                  <a:srgbClr val="404155"/>
                </a:solidFill>
                <a:latin typeface="Corben" pitchFamily="34" charset="0"/>
                <a:ea typeface="Corben" pitchFamily="34" charset="-122"/>
                <a:cs typeface="Corben" pitchFamily="34" charset="-120"/>
              </a:rPr>
              <a:t>1</a:t>
            </a:r>
            <a:endParaRPr lang="en-US" sz="2100" dirty="0"/>
          </a:p>
        </p:txBody>
      </p:sp>
      <p:sp>
        <p:nvSpPr>
          <p:cNvPr id="5" name="Text 2"/>
          <p:cNvSpPr/>
          <p:nvPr/>
        </p:nvSpPr>
        <p:spPr>
          <a:xfrm>
            <a:off x="5064919" y="1925598"/>
            <a:ext cx="3524607" cy="338733"/>
          </a:xfrm>
          <a:prstGeom prst="rect">
            <a:avLst/>
          </a:prstGeom>
          <a:noFill/>
          <a:ln/>
        </p:spPr>
        <p:txBody>
          <a:bodyPr wrap="non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Sentiment Analysis Process</a:t>
            </a:r>
            <a:endParaRPr lang="en-US" sz="2100" dirty="0"/>
          </a:p>
        </p:txBody>
      </p:sp>
      <p:sp>
        <p:nvSpPr>
          <p:cNvPr id="6" name="Shape 3"/>
          <p:cNvSpPr/>
          <p:nvPr/>
        </p:nvSpPr>
        <p:spPr>
          <a:xfrm>
            <a:off x="4902398" y="2492812"/>
            <a:ext cx="8915162" cy="15240"/>
          </a:xfrm>
          <a:prstGeom prst="roundRect">
            <a:avLst>
              <a:gd name="adj" fmla="val 597456"/>
            </a:avLst>
          </a:prstGeom>
          <a:solidFill>
            <a:srgbClr val="B8BFDF"/>
          </a:solidFill>
          <a:ln/>
        </p:spPr>
      </p:sp>
      <p:pic>
        <p:nvPicPr>
          <p:cNvPr id="7" name="Image 1" descr="preencoded.png">    </p:cNvPr>
          <p:cNvPicPr>
            <a:picLocks noChangeAspect="1"/>
          </p:cNvPicPr>
          <p:nvPr/>
        </p:nvPicPr>
        <p:blipFill>
          <a:blip r:embed="rId2"/>
          <a:stretch>
            <a:fillRect/>
          </a:stretch>
        </p:blipFill>
        <p:spPr>
          <a:xfrm>
            <a:off x="2414111" y="2535198"/>
            <a:ext cx="3245406" cy="772120"/>
          </a:xfrm>
          <a:prstGeom prst="rect">
            <a:avLst/>
          </a:prstGeom>
        </p:spPr>
      </p:pic>
      <p:sp>
        <p:nvSpPr>
          <p:cNvPr id="8" name="Text 4"/>
          <p:cNvSpPr/>
          <p:nvPr/>
        </p:nvSpPr>
        <p:spPr>
          <a:xfrm>
            <a:off x="3966091" y="2704505"/>
            <a:ext cx="141327" cy="433507"/>
          </a:xfrm>
          <a:prstGeom prst="rect">
            <a:avLst/>
          </a:prstGeom>
          <a:noFill/>
          <a:ln/>
        </p:spPr>
        <p:txBody>
          <a:bodyPr wrap="none" lIns="0" tIns="0" rIns="0" bIns="0" rtlCol="0" anchor="t"/>
          <a:lstStyle/>
          <a:p>
            <a:pPr algn="ctr" indent="0" marL="0">
              <a:lnSpc>
                <a:spcPts val="3400"/>
              </a:lnSpc>
              <a:buNone/>
            </a:pPr>
            <a:r>
              <a:rPr lang="en-US" sz="2100" dirty="0">
                <a:solidFill>
                  <a:srgbClr val="404155"/>
                </a:solidFill>
                <a:latin typeface="Corben" pitchFamily="34" charset="0"/>
                <a:ea typeface="Corben" pitchFamily="34" charset="-122"/>
                <a:cs typeface="Corben" pitchFamily="34" charset="-120"/>
              </a:rPr>
              <a:t>2</a:t>
            </a:r>
            <a:endParaRPr lang="en-US" sz="2100" dirty="0"/>
          </a:p>
        </p:txBody>
      </p:sp>
      <p:sp>
        <p:nvSpPr>
          <p:cNvPr id="9" name="Text 5"/>
          <p:cNvSpPr/>
          <p:nvPr/>
        </p:nvSpPr>
        <p:spPr>
          <a:xfrm>
            <a:off x="5876211" y="2751892"/>
            <a:ext cx="2307074" cy="338733"/>
          </a:xfrm>
          <a:prstGeom prst="rect">
            <a:avLst/>
          </a:prstGeom>
          <a:noFill/>
          <a:ln/>
        </p:spPr>
        <p:txBody>
          <a:bodyPr wrap="non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NLP Methodology</a:t>
            </a:r>
            <a:endParaRPr lang="en-US" sz="2100" dirty="0"/>
          </a:p>
        </p:txBody>
      </p:sp>
      <p:sp>
        <p:nvSpPr>
          <p:cNvPr id="10" name="Shape 6"/>
          <p:cNvSpPr/>
          <p:nvPr/>
        </p:nvSpPr>
        <p:spPr>
          <a:xfrm>
            <a:off x="5713690" y="3319105"/>
            <a:ext cx="8103870" cy="15240"/>
          </a:xfrm>
          <a:prstGeom prst="roundRect">
            <a:avLst>
              <a:gd name="adj" fmla="val 597456"/>
            </a:avLst>
          </a:prstGeom>
          <a:solidFill>
            <a:srgbClr val="B8BFDF"/>
          </a:solidFill>
          <a:ln/>
        </p:spPr>
      </p:sp>
      <p:pic>
        <p:nvPicPr>
          <p:cNvPr id="11" name="Image 2" descr="preencoded.png">    </p:cNvPr>
          <p:cNvPicPr>
            <a:picLocks noChangeAspect="1"/>
          </p:cNvPicPr>
          <p:nvPr/>
        </p:nvPicPr>
        <p:blipFill>
          <a:blip r:embed="rId3"/>
          <a:stretch>
            <a:fillRect/>
          </a:stretch>
        </p:blipFill>
        <p:spPr>
          <a:xfrm>
            <a:off x="1602819" y="3361492"/>
            <a:ext cx="4868108" cy="772120"/>
          </a:xfrm>
          <a:prstGeom prst="rect">
            <a:avLst/>
          </a:prstGeom>
        </p:spPr>
      </p:pic>
      <p:sp>
        <p:nvSpPr>
          <p:cNvPr id="12" name="Text 7"/>
          <p:cNvSpPr/>
          <p:nvPr/>
        </p:nvSpPr>
        <p:spPr>
          <a:xfrm>
            <a:off x="3960733" y="3530798"/>
            <a:ext cx="152162" cy="433507"/>
          </a:xfrm>
          <a:prstGeom prst="rect">
            <a:avLst/>
          </a:prstGeom>
          <a:noFill/>
          <a:ln/>
        </p:spPr>
        <p:txBody>
          <a:bodyPr wrap="none" lIns="0" tIns="0" rIns="0" bIns="0" rtlCol="0" anchor="t"/>
          <a:lstStyle/>
          <a:p>
            <a:pPr algn="ctr" indent="0" marL="0">
              <a:lnSpc>
                <a:spcPts val="3400"/>
              </a:lnSpc>
              <a:buNone/>
            </a:pPr>
            <a:r>
              <a:rPr lang="en-US" sz="2100" dirty="0">
                <a:solidFill>
                  <a:srgbClr val="404155"/>
                </a:solidFill>
                <a:latin typeface="Corben" pitchFamily="34" charset="0"/>
                <a:ea typeface="Corben" pitchFamily="34" charset="-122"/>
                <a:cs typeface="Corben" pitchFamily="34" charset="-120"/>
              </a:rPr>
              <a:t>3</a:t>
            </a:r>
            <a:endParaRPr lang="en-US" sz="2100" dirty="0"/>
          </a:p>
        </p:txBody>
      </p:sp>
      <p:sp>
        <p:nvSpPr>
          <p:cNvPr id="13" name="Text 8"/>
          <p:cNvSpPr/>
          <p:nvPr/>
        </p:nvSpPr>
        <p:spPr>
          <a:xfrm>
            <a:off x="6687622" y="3578185"/>
            <a:ext cx="3552944" cy="338733"/>
          </a:xfrm>
          <a:prstGeom prst="rect">
            <a:avLst/>
          </a:prstGeom>
          <a:noFill/>
          <a:ln/>
        </p:spPr>
        <p:txBody>
          <a:bodyPr wrap="non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Opinion Mining Algorithms</a:t>
            </a:r>
            <a:endParaRPr lang="en-US" sz="2100" dirty="0"/>
          </a:p>
        </p:txBody>
      </p:sp>
      <p:sp>
        <p:nvSpPr>
          <p:cNvPr id="14" name="Shape 9"/>
          <p:cNvSpPr/>
          <p:nvPr/>
        </p:nvSpPr>
        <p:spPr>
          <a:xfrm>
            <a:off x="6525101" y="4145399"/>
            <a:ext cx="7292459" cy="15240"/>
          </a:xfrm>
          <a:prstGeom prst="roundRect">
            <a:avLst>
              <a:gd name="adj" fmla="val 597456"/>
            </a:avLst>
          </a:prstGeom>
          <a:solidFill>
            <a:srgbClr val="B8BFDF"/>
          </a:solidFill>
          <a:ln/>
        </p:spPr>
      </p:sp>
      <p:pic>
        <p:nvPicPr>
          <p:cNvPr id="15" name="Image 3" descr="preencoded.png">    </p:cNvPr>
          <p:cNvPicPr>
            <a:picLocks noChangeAspect="1"/>
          </p:cNvPicPr>
          <p:nvPr/>
        </p:nvPicPr>
        <p:blipFill>
          <a:blip r:embed="rId4"/>
          <a:stretch>
            <a:fillRect/>
          </a:stretch>
        </p:blipFill>
        <p:spPr>
          <a:xfrm>
            <a:off x="791408" y="4187785"/>
            <a:ext cx="6490930" cy="772120"/>
          </a:xfrm>
          <a:prstGeom prst="rect">
            <a:avLst/>
          </a:prstGeom>
        </p:spPr>
      </p:pic>
      <p:sp>
        <p:nvSpPr>
          <p:cNvPr id="16" name="Text 10"/>
          <p:cNvSpPr/>
          <p:nvPr/>
        </p:nvSpPr>
        <p:spPr>
          <a:xfrm>
            <a:off x="3967877" y="4357092"/>
            <a:ext cx="137755" cy="433507"/>
          </a:xfrm>
          <a:prstGeom prst="rect">
            <a:avLst/>
          </a:prstGeom>
          <a:noFill/>
          <a:ln/>
        </p:spPr>
        <p:txBody>
          <a:bodyPr wrap="none" lIns="0" tIns="0" rIns="0" bIns="0" rtlCol="0" anchor="t"/>
          <a:lstStyle/>
          <a:p>
            <a:pPr algn="ctr" indent="0" marL="0">
              <a:lnSpc>
                <a:spcPts val="3400"/>
              </a:lnSpc>
              <a:buNone/>
            </a:pPr>
            <a:r>
              <a:rPr lang="en-US" sz="2100" dirty="0">
                <a:solidFill>
                  <a:srgbClr val="404155"/>
                </a:solidFill>
                <a:latin typeface="Corben" pitchFamily="34" charset="0"/>
                <a:ea typeface="Corben" pitchFamily="34" charset="-122"/>
                <a:cs typeface="Corben" pitchFamily="34" charset="-120"/>
              </a:rPr>
              <a:t>4</a:t>
            </a:r>
            <a:endParaRPr lang="en-US" sz="2100" dirty="0"/>
          </a:p>
        </p:txBody>
      </p:sp>
      <p:sp>
        <p:nvSpPr>
          <p:cNvPr id="17" name="Text 11"/>
          <p:cNvSpPr/>
          <p:nvPr/>
        </p:nvSpPr>
        <p:spPr>
          <a:xfrm>
            <a:off x="7499033" y="4404479"/>
            <a:ext cx="2456140" cy="338733"/>
          </a:xfrm>
          <a:prstGeom prst="rect">
            <a:avLst/>
          </a:prstGeom>
          <a:noFill/>
          <a:ln/>
        </p:spPr>
        <p:txBody>
          <a:bodyPr wrap="none" lIns="0" tIns="0" rIns="0" bIns="0" rtlCol="0" anchor="t"/>
          <a:lstStyle/>
          <a:p>
            <a:pPr algn="l" indent="0" marL="0">
              <a:lnSpc>
                <a:spcPts val="2650"/>
              </a:lnSpc>
              <a:buNone/>
            </a:pPr>
            <a:r>
              <a:rPr lang="en-US" sz="2100" dirty="0">
                <a:solidFill>
                  <a:srgbClr val="404155"/>
                </a:solidFill>
                <a:latin typeface="Corben" pitchFamily="34" charset="0"/>
                <a:ea typeface="Corben" pitchFamily="34" charset="-122"/>
                <a:cs typeface="Corben" pitchFamily="34" charset="-120"/>
              </a:rPr>
              <a:t>Actionable Insights</a:t>
            </a:r>
            <a:endParaRPr lang="en-US" sz="2100" dirty="0"/>
          </a:p>
        </p:txBody>
      </p:sp>
      <p:sp>
        <p:nvSpPr>
          <p:cNvPr id="18" name="Text 12"/>
          <p:cNvSpPr/>
          <p:nvPr/>
        </p:nvSpPr>
        <p:spPr>
          <a:xfrm>
            <a:off x="758666" y="5203746"/>
            <a:ext cx="13113068" cy="2427803"/>
          </a:xfrm>
          <a:prstGeom prst="rect">
            <a:avLst/>
          </a:prstGeom>
          <a:noFill/>
          <a:ln/>
        </p:spPr>
        <p:txBody>
          <a:bodyPr wrap="square" lIns="0" tIns="0" rIns="0" bIns="0" rtlCol="0" anchor="t"/>
          <a:lstStyle/>
          <a:p>
            <a:pPr indent="0" marL="0">
              <a:lnSpc>
                <a:spcPts val="2700"/>
              </a:lnSpc>
              <a:buNone/>
            </a:pPr>
            <a:r>
              <a:rPr lang="en-US" sz="1700" dirty="0">
                <a:solidFill>
                  <a:srgbClr val="404155"/>
                </a:solidFill>
                <a:latin typeface="Nobile" pitchFamily="34" charset="0"/>
                <a:ea typeface="Nobile" pitchFamily="34" charset="-122"/>
                <a:cs typeface="Nobile" pitchFamily="34" charset="-120"/>
              </a:rPr>
              <a:t>This project focuses on the development of a Document Sentiment Analysis System that employs Opinion Mining techniques to evaluate the emotional tone of text within various documents. By utilizing Natural Language Processing (NLP) algorithms, the system categorizes sentiments into positive, negative, or neutral classifications. It processes text from diverse sources, including customer reviews, feedback, and social media content. The system aims to offer valuable insights that help organizations understand customer perceptions, enhance product offerings, and refine marketing strategies. Through sentiment analysis, businesses can take proactive steps to address customer concerns, optimize satisfaction, and align their strategies with customer needs.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55877"/>
          </a:xfrm>
          <a:prstGeom prst="rect">
            <a:avLst/>
          </a:prstGeom>
        </p:spPr>
      </p:pic>
      <p:sp>
        <p:nvSpPr>
          <p:cNvPr id="3" name="Text 0"/>
          <p:cNvSpPr/>
          <p:nvPr/>
        </p:nvSpPr>
        <p:spPr>
          <a:xfrm>
            <a:off x="631627" y="2752844"/>
            <a:ext cx="4511873" cy="563999"/>
          </a:xfrm>
          <a:prstGeom prst="rect">
            <a:avLst/>
          </a:prstGeom>
          <a:noFill/>
          <a:ln/>
        </p:spPr>
        <p:txBody>
          <a:bodyPr wrap="none" lIns="0" tIns="0" rIns="0" bIns="0" rtlCol="0" anchor="t"/>
          <a:lstStyle/>
          <a:p>
            <a:pPr indent="0" marL="0">
              <a:lnSpc>
                <a:spcPts val="4400"/>
              </a:lnSpc>
              <a:buNone/>
            </a:pPr>
            <a:r>
              <a:rPr lang="en-US" sz="3550" dirty="0">
                <a:solidFill>
                  <a:srgbClr val="1B1B27"/>
                </a:solidFill>
                <a:latin typeface="Corben" pitchFamily="34" charset="0"/>
                <a:ea typeface="Corben" pitchFamily="34" charset="-122"/>
                <a:cs typeface="Corben" pitchFamily="34" charset="-120"/>
              </a:rPr>
              <a:t>Introduction</a:t>
            </a:r>
            <a:endParaRPr lang="en-US" sz="3550" dirty="0"/>
          </a:p>
        </p:txBody>
      </p:sp>
      <p:sp>
        <p:nvSpPr>
          <p:cNvPr id="4" name="Text 1"/>
          <p:cNvSpPr/>
          <p:nvPr/>
        </p:nvSpPr>
        <p:spPr>
          <a:xfrm>
            <a:off x="631627" y="3587472"/>
            <a:ext cx="13367147" cy="2021086"/>
          </a:xfrm>
          <a:prstGeom prst="rect">
            <a:avLst/>
          </a:prstGeom>
          <a:noFill/>
          <a:ln/>
        </p:spPr>
        <p:txBody>
          <a:bodyPr wrap="squar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Sentiment analysis, a key component of opinion mining, has become an essential tool for understanding public opinions and consumer sentiments from large volumes of text data. As businesses and organizations increasingly rely on digital platforms for customer interactions, the need for efficient systems to analyze and interpret the emotions expressed in documents has grown. Document Sentiment Analysis Using Opinion Mining leverages advanced Natural Language Processing (NLP) techniques to automate the classification of sentiments from textual data. This system aims to identify the emotional undertone behind written content, categorizing it as positive, negative, or neutral. By employing these techniques, the system can process diverse types of content, such as customer reviews, product feedback, and social media posts, providing businesses with insights that can guide strategic decisions and improve overall customer satisfaction.</a:t>
            </a:r>
            <a:endParaRPr lang="en-US" sz="1400" dirty="0"/>
          </a:p>
        </p:txBody>
      </p:sp>
      <p:sp>
        <p:nvSpPr>
          <p:cNvPr id="5" name="Shape 2"/>
          <p:cNvSpPr/>
          <p:nvPr/>
        </p:nvSpPr>
        <p:spPr>
          <a:xfrm>
            <a:off x="631627" y="5811560"/>
            <a:ext cx="4335423" cy="1921073"/>
          </a:xfrm>
          <a:prstGeom prst="roundRect">
            <a:avLst>
              <a:gd name="adj" fmla="val 3946"/>
            </a:avLst>
          </a:prstGeom>
          <a:solidFill>
            <a:srgbClr val="D2D9F9"/>
          </a:solidFill>
          <a:ln w="7620">
            <a:solidFill>
              <a:srgbClr val="B8BFDF"/>
            </a:solidFill>
            <a:prstDash val="solid"/>
          </a:ln>
        </p:spPr>
      </p:sp>
      <p:sp>
        <p:nvSpPr>
          <p:cNvPr id="6" name="Text 3"/>
          <p:cNvSpPr/>
          <p:nvPr/>
        </p:nvSpPr>
        <p:spPr>
          <a:xfrm>
            <a:off x="819626" y="5999559"/>
            <a:ext cx="2255877" cy="281940"/>
          </a:xfrm>
          <a:prstGeom prst="rect">
            <a:avLst/>
          </a:prstGeom>
          <a:noFill/>
          <a:ln/>
        </p:spPr>
        <p:txBody>
          <a:bodyPr wrap="none" lIns="0" tIns="0" rIns="0" bIns="0" rtlCol="0" anchor="t"/>
          <a:lstStyle/>
          <a:p>
            <a:pPr indent="0" marL="0">
              <a:lnSpc>
                <a:spcPts val="2200"/>
              </a:lnSpc>
              <a:buNone/>
            </a:pPr>
            <a:r>
              <a:rPr lang="en-US" sz="1750" dirty="0">
                <a:solidFill>
                  <a:srgbClr val="404155"/>
                </a:solidFill>
                <a:latin typeface="Corben" pitchFamily="34" charset="0"/>
                <a:ea typeface="Corben" pitchFamily="34" charset="-122"/>
                <a:cs typeface="Corben" pitchFamily="34" charset="-120"/>
              </a:rPr>
              <a:t>Early Research</a:t>
            </a:r>
            <a:endParaRPr lang="en-US" sz="1750" dirty="0"/>
          </a:p>
        </p:txBody>
      </p:sp>
      <p:sp>
        <p:nvSpPr>
          <p:cNvPr id="7" name="Text 4"/>
          <p:cNvSpPr/>
          <p:nvPr/>
        </p:nvSpPr>
        <p:spPr>
          <a:xfrm>
            <a:off x="819626" y="6389727"/>
            <a:ext cx="3959423" cy="866180"/>
          </a:xfrm>
          <a:prstGeom prst="rect">
            <a:avLst/>
          </a:prstGeom>
          <a:noFill/>
          <a:ln/>
        </p:spPr>
        <p:txBody>
          <a:bodyPr wrap="squar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Opinion mining emerged as a field of study in the early 2000s, focusing on extracting subjective information from text.</a:t>
            </a:r>
            <a:endParaRPr lang="en-US" sz="1400" dirty="0"/>
          </a:p>
        </p:txBody>
      </p:sp>
      <p:sp>
        <p:nvSpPr>
          <p:cNvPr id="8" name="Shape 5"/>
          <p:cNvSpPr/>
          <p:nvPr/>
        </p:nvSpPr>
        <p:spPr>
          <a:xfrm>
            <a:off x="5147429" y="5811560"/>
            <a:ext cx="4335423" cy="1921073"/>
          </a:xfrm>
          <a:prstGeom prst="roundRect">
            <a:avLst>
              <a:gd name="adj" fmla="val 3946"/>
            </a:avLst>
          </a:prstGeom>
          <a:solidFill>
            <a:srgbClr val="D2D9F9"/>
          </a:solidFill>
          <a:ln w="7620">
            <a:solidFill>
              <a:srgbClr val="B8BFDF"/>
            </a:solidFill>
            <a:prstDash val="solid"/>
          </a:ln>
        </p:spPr>
      </p:sp>
      <p:sp>
        <p:nvSpPr>
          <p:cNvPr id="9" name="Text 6"/>
          <p:cNvSpPr/>
          <p:nvPr/>
        </p:nvSpPr>
        <p:spPr>
          <a:xfrm>
            <a:off x="5335429" y="5999559"/>
            <a:ext cx="2684859" cy="281940"/>
          </a:xfrm>
          <a:prstGeom prst="rect">
            <a:avLst/>
          </a:prstGeom>
          <a:noFill/>
          <a:ln/>
        </p:spPr>
        <p:txBody>
          <a:bodyPr wrap="none" lIns="0" tIns="0" rIns="0" bIns="0" rtlCol="0" anchor="t"/>
          <a:lstStyle/>
          <a:p>
            <a:pPr indent="0" marL="0">
              <a:lnSpc>
                <a:spcPts val="2200"/>
              </a:lnSpc>
              <a:buNone/>
            </a:pPr>
            <a:r>
              <a:rPr lang="en-US" sz="1750" dirty="0">
                <a:solidFill>
                  <a:srgbClr val="404155"/>
                </a:solidFill>
                <a:latin typeface="Corben" pitchFamily="34" charset="0"/>
                <a:ea typeface="Corben" pitchFamily="34" charset="-122"/>
                <a:cs typeface="Corben" pitchFamily="34" charset="-120"/>
              </a:rPr>
              <a:t>Commercial Applications</a:t>
            </a:r>
            <a:endParaRPr lang="en-US" sz="1750" dirty="0"/>
          </a:p>
        </p:txBody>
      </p:sp>
      <p:sp>
        <p:nvSpPr>
          <p:cNvPr id="10" name="Text 7"/>
          <p:cNvSpPr/>
          <p:nvPr/>
        </p:nvSpPr>
        <p:spPr>
          <a:xfrm>
            <a:off x="5335429" y="6389727"/>
            <a:ext cx="3959423" cy="1154906"/>
          </a:xfrm>
          <a:prstGeom prst="rect">
            <a:avLst/>
          </a:prstGeom>
          <a:noFill/>
          <a:ln/>
        </p:spPr>
        <p:txBody>
          <a:bodyPr wrap="squar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The field has expanded rapidly, with applications in various industries, including marketing, customer service, and social media analysis.</a:t>
            </a:r>
            <a:endParaRPr lang="en-US" sz="1400" dirty="0"/>
          </a:p>
        </p:txBody>
      </p:sp>
      <p:sp>
        <p:nvSpPr>
          <p:cNvPr id="11" name="Shape 8"/>
          <p:cNvSpPr/>
          <p:nvPr/>
        </p:nvSpPr>
        <p:spPr>
          <a:xfrm>
            <a:off x="9663232" y="5811560"/>
            <a:ext cx="4335423" cy="1921073"/>
          </a:xfrm>
          <a:prstGeom prst="roundRect">
            <a:avLst>
              <a:gd name="adj" fmla="val 3946"/>
            </a:avLst>
          </a:prstGeom>
          <a:solidFill>
            <a:srgbClr val="D2D9F9"/>
          </a:solidFill>
          <a:ln w="7620">
            <a:solidFill>
              <a:srgbClr val="B8BFDF"/>
            </a:solidFill>
            <a:prstDash val="solid"/>
          </a:ln>
        </p:spPr>
      </p:sp>
      <p:sp>
        <p:nvSpPr>
          <p:cNvPr id="12" name="Text 9"/>
          <p:cNvSpPr/>
          <p:nvPr/>
        </p:nvSpPr>
        <p:spPr>
          <a:xfrm>
            <a:off x="9851231" y="5999559"/>
            <a:ext cx="3006328" cy="281940"/>
          </a:xfrm>
          <a:prstGeom prst="rect">
            <a:avLst/>
          </a:prstGeom>
          <a:noFill/>
          <a:ln/>
        </p:spPr>
        <p:txBody>
          <a:bodyPr wrap="none" lIns="0" tIns="0" rIns="0" bIns="0" rtlCol="0" anchor="t"/>
          <a:lstStyle/>
          <a:p>
            <a:pPr indent="0" marL="0">
              <a:lnSpc>
                <a:spcPts val="2200"/>
              </a:lnSpc>
              <a:buNone/>
            </a:pPr>
            <a:r>
              <a:rPr lang="en-US" sz="1750" dirty="0">
                <a:solidFill>
                  <a:srgbClr val="404155"/>
                </a:solidFill>
                <a:latin typeface="Corben" pitchFamily="34" charset="0"/>
                <a:ea typeface="Corben" pitchFamily="34" charset="-122"/>
                <a:cs typeface="Corben" pitchFamily="34" charset="-120"/>
              </a:rPr>
              <a:t>Sentiment Analysis Systems</a:t>
            </a:r>
            <a:endParaRPr lang="en-US" sz="1750" dirty="0"/>
          </a:p>
        </p:txBody>
      </p:sp>
      <p:sp>
        <p:nvSpPr>
          <p:cNvPr id="13" name="Text 10"/>
          <p:cNvSpPr/>
          <p:nvPr/>
        </p:nvSpPr>
        <p:spPr>
          <a:xfrm>
            <a:off x="9851231" y="6389727"/>
            <a:ext cx="3959423" cy="866180"/>
          </a:xfrm>
          <a:prstGeom prst="rect">
            <a:avLst/>
          </a:prstGeom>
          <a:noFill/>
          <a:ln/>
        </p:spPr>
        <p:txBody>
          <a:bodyPr wrap="square" lIns="0" tIns="0" rIns="0" bIns="0" rtlCol="0" anchor="t"/>
          <a:lstStyle/>
          <a:p>
            <a:pPr indent="0" marL="0">
              <a:lnSpc>
                <a:spcPts val="2250"/>
              </a:lnSpc>
              <a:buNone/>
            </a:pPr>
            <a:r>
              <a:rPr lang="en-US" sz="1400" dirty="0">
                <a:solidFill>
                  <a:srgbClr val="404155"/>
                </a:solidFill>
                <a:latin typeface="Nobile" pitchFamily="34" charset="0"/>
                <a:ea typeface="Nobile" pitchFamily="34" charset="-122"/>
                <a:cs typeface="Nobile" pitchFamily="34" charset="-120"/>
              </a:rPr>
              <a:t>Modern systems utilize advanced NLP techniques to automatically analyze and classify sentiments expressed in documents.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5675" y="500063"/>
            <a:ext cx="4990624" cy="567571"/>
          </a:xfrm>
          <a:prstGeom prst="rect">
            <a:avLst/>
          </a:prstGeom>
          <a:noFill/>
          <a:ln/>
        </p:spPr>
        <p:txBody>
          <a:bodyPr wrap="none" lIns="0" tIns="0" rIns="0" bIns="0" rtlCol="0" anchor="t"/>
          <a:lstStyle/>
          <a:p>
            <a:pPr indent="0" marL="0">
              <a:lnSpc>
                <a:spcPts val="4450"/>
              </a:lnSpc>
              <a:buNone/>
            </a:pPr>
            <a:r>
              <a:rPr lang="en-US" sz="3550" dirty="0">
                <a:solidFill>
                  <a:srgbClr val="1B1B27"/>
                </a:solidFill>
                <a:latin typeface="Corben" pitchFamily="34" charset="0"/>
                <a:ea typeface="Corben" pitchFamily="34" charset="-122"/>
                <a:cs typeface="Corben" pitchFamily="34" charset="-120"/>
              </a:rPr>
              <a:t>C Code Implementation</a:t>
            </a:r>
            <a:endParaRPr lang="en-US" sz="3550" dirty="0"/>
          </a:p>
        </p:txBody>
      </p:sp>
      <p:pic>
        <p:nvPicPr>
          <p:cNvPr id="4" name="Image 1" descr="preencoded.png">    </p:cNvPr>
          <p:cNvPicPr>
            <a:picLocks noChangeAspect="1"/>
          </p:cNvPicPr>
          <p:nvPr/>
        </p:nvPicPr>
        <p:blipFill>
          <a:blip r:embed="rId2"/>
          <a:stretch>
            <a:fillRect/>
          </a:stretch>
        </p:blipFill>
        <p:spPr>
          <a:xfrm>
            <a:off x="635675" y="1340048"/>
            <a:ext cx="6054209" cy="3274100"/>
          </a:xfrm>
          <a:prstGeom prst="rect">
            <a:avLst/>
          </a:prstGeom>
        </p:spPr>
      </p:pic>
      <p:pic>
        <p:nvPicPr>
          <p:cNvPr id="5" name="Image 2" descr="preencoded.png">    </p:cNvPr>
          <p:cNvPicPr>
            <a:picLocks noChangeAspect="1"/>
          </p:cNvPicPr>
          <p:nvPr/>
        </p:nvPicPr>
        <p:blipFill>
          <a:blip r:embed="rId3"/>
          <a:stretch>
            <a:fillRect/>
          </a:stretch>
        </p:blipFill>
        <p:spPr>
          <a:xfrm>
            <a:off x="1880354" y="4936808"/>
            <a:ext cx="5383173" cy="2179439"/>
          </a:xfrm>
          <a:prstGeom prst="rect">
            <a:avLst/>
          </a:prstGeom>
        </p:spPr>
      </p:pic>
      <p:sp>
        <p:nvSpPr>
          <p:cNvPr id="6" name="Text 1"/>
          <p:cNvSpPr/>
          <p:nvPr/>
        </p:nvSpPr>
        <p:spPr>
          <a:xfrm>
            <a:off x="635675" y="7438906"/>
            <a:ext cx="7872651" cy="290513"/>
          </a:xfrm>
          <a:prstGeom prst="rect">
            <a:avLst/>
          </a:prstGeom>
          <a:noFill/>
          <a:ln/>
        </p:spPr>
        <p:txBody>
          <a:bodyPr wrap="none" lIns="0" tIns="0" rIns="0" bIns="0" rtlCol="0" anchor="t"/>
          <a:lstStyle/>
          <a:p>
            <a:pPr indent="0" marL="0">
              <a:lnSpc>
                <a:spcPts val="2250"/>
              </a:lnSpc>
              <a:buNone/>
            </a:pP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74633"/>
            <a:ext cx="6148149"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Engineering Standards</a:t>
            </a:r>
            <a:endParaRPr lang="en-US" sz="4450" dirty="0"/>
          </a:p>
        </p:txBody>
      </p:sp>
      <p:sp>
        <p:nvSpPr>
          <p:cNvPr id="4" name="Text 1"/>
          <p:cNvSpPr/>
          <p:nvPr/>
        </p:nvSpPr>
        <p:spPr>
          <a:xfrm>
            <a:off x="6280190" y="1923574"/>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b="1" dirty="0">
                <a:solidFill>
                  <a:srgbClr val="404155"/>
                </a:solidFill>
                <a:latin typeface="Nobile" pitchFamily="34" charset="0"/>
                <a:ea typeface="Nobile" pitchFamily="34" charset="-122"/>
                <a:cs typeface="Nobile" pitchFamily="34" charset="-120"/>
              </a:rPr>
              <a:t>ISO/IEC 12207: Software Life Cycle Processes</a:t>
            </a:r>
            <a:endParaRPr lang="en-US" sz="1750" dirty="0"/>
          </a:p>
        </p:txBody>
      </p:sp>
      <p:sp>
        <p:nvSpPr>
          <p:cNvPr id="5" name="Text 2"/>
          <p:cNvSpPr/>
          <p:nvPr/>
        </p:nvSpPr>
        <p:spPr>
          <a:xfrm>
            <a:off x="6280190" y="2365772"/>
            <a:ext cx="75564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2"/>
            </a:pPr>
            <a:r>
              <a:rPr lang="en-US" sz="1750" dirty="0">
                <a:solidFill>
                  <a:srgbClr val="404155"/>
                </a:solidFill>
                <a:latin typeface="Nobile" pitchFamily="34" charset="0"/>
                <a:ea typeface="Nobile" pitchFamily="34" charset="-122"/>
                <a:cs typeface="Nobile" pitchFamily="34" charset="-120"/>
              </a:rPr>
              <a:t>ISO/IEC 90003: Software Engineering – Guidelines for the Application of ISO 9001:2000 to Software</a:t>
            </a:r>
            <a:endParaRPr lang="en-US" sz="1750" dirty="0"/>
          </a:p>
        </p:txBody>
      </p:sp>
      <p:sp>
        <p:nvSpPr>
          <p:cNvPr id="6" name="Text 3"/>
          <p:cNvSpPr/>
          <p:nvPr/>
        </p:nvSpPr>
        <p:spPr>
          <a:xfrm>
            <a:off x="6280190" y="3170873"/>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404155"/>
                </a:solidFill>
                <a:latin typeface="Nobile" pitchFamily="34" charset="0"/>
                <a:ea typeface="Nobile" pitchFamily="34" charset="-122"/>
                <a:cs typeface="Nobile" pitchFamily="34" charset="-120"/>
              </a:rPr>
              <a:t>IEEE 829: Software Test Documentation</a:t>
            </a:r>
            <a:endParaRPr lang="en-US" sz="1750" dirty="0"/>
          </a:p>
        </p:txBody>
      </p:sp>
      <p:sp>
        <p:nvSpPr>
          <p:cNvPr id="7" name="Text 4"/>
          <p:cNvSpPr/>
          <p:nvPr/>
        </p:nvSpPr>
        <p:spPr>
          <a:xfrm>
            <a:off x="6280190" y="3613071"/>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dirty="0">
                <a:solidFill>
                  <a:srgbClr val="404155"/>
                </a:solidFill>
                <a:latin typeface="Nobile" pitchFamily="34" charset="0"/>
                <a:ea typeface="Nobile" pitchFamily="34" charset="-122"/>
                <a:cs typeface="Nobile" pitchFamily="34" charset="-120"/>
              </a:rPr>
              <a:t>IEEE 1012: Software Verification and Validation</a:t>
            </a:r>
            <a:endParaRPr lang="en-US" sz="1750" dirty="0"/>
          </a:p>
        </p:txBody>
      </p:sp>
      <p:sp>
        <p:nvSpPr>
          <p:cNvPr id="8" name="Text 5"/>
          <p:cNvSpPr/>
          <p:nvPr/>
        </p:nvSpPr>
        <p:spPr>
          <a:xfrm>
            <a:off x="6280190" y="4055269"/>
            <a:ext cx="75564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5"/>
            </a:pPr>
            <a:r>
              <a:rPr lang="en-US" sz="1750" dirty="0">
                <a:solidFill>
                  <a:srgbClr val="404155"/>
                </a:solidFill>
                <a:latin typeface="Nobile" pitchFamily="34" charset="0"/>
                <a:ea typeface="Nobile" pitchFamily="34" charset="-122"/>
                <a:cs typeface="Nobile" pitchFamily="34" charset="-120"/>
              </a:rPr>
              <a:t>ISO/IEC 25010: Software Engineering – Software Quality Requirements and Evaluation (SQUARE)</a:t>
            </a:r>
            <a:endParaRPr lang="en-US" sz="1750" dirty="0"/>
          </a:p>
        </p:txBody>
      </p:sp>
      <p:sp>
        <p:nvSpPr>
          <p:cNvPr id="9" name="Text 6"/>
          <p:cNvSpPr/>
          <p:nvPr/>
        </p:nvSpPr>
        <p:spPr>
          <a:xfrm>
            <a:off x="6280190" y="4860369"/>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6"/>
            </a:pPr>
            <a:r>
              <a:rPr lang="en-US" sz="1750" dirty="0">
                <a:solidFill>
                  <a:srgbClr val="404155"/>
                </a:solidFill>
                <a:latin typeface="Nobile" pitchFamily="34" charset="0"/>
                <a:ea typeface="Nobile" pitchFamily="34" charset="-122"/>
                <a:cs typeface="Nobile" pitchFamily="34" charset="-120"/>
              </a:rPr>
              <a:t>ISO/IEC 27001: Information Security Management Systems</a:t>
            </a:r>
            <a:endParaRPr lang="en-US" sz="1750" dirty="0"/>
          </a:p>
        </p:txBody>
      </p:sp>
      <p:sp>
        <p:nvSpPr>
          <p:cNvPr id="10" name="Text 7"/>
          <p:cNvSpPr/>
          <p:nvPr/>
        </p:nvSpPr>
        <p:spPr>
          <a:xfrm>
            <a:off x="6280190" y="5302568"/>
            <a:ext cx="7556421"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7"/>
            </a:pPr>
            <a:r>
              <a:rPr lang="en-US" sz="1750" dirty="0">
                <a:solidFill>
                  <a:srgbClr val="404155"/>
                </a:solidFill>
                <a:latin typeface="Nobile" pitchFamily="34" charset="0"/>
                <a:ea typeface="Nobile" pitchFamily="34" charset="-122"/>
                <a:cs typeface="Nobile" pitchFamily="34" charset="-120"/>
              </a:rPr>
              <a:t>ISO/IEC 15504 (SPICE): Software Process Improvement and Capability Determination</a:t>
            </a:r>
            <a:endParaRPr lang="en-US" sz="1750" dirty="0"/>
          </a:p>
        </p:txBody>
      </p:sp>
      <p:sp>
        <p:nvSpPr>
          <p:cNvPr id="11" name="Text 8"/>
          <p:cNvSpPr/>
          <p:nvPr/>
        </p:nvSpPr>
        <p:spPr>
          <a:xfrm>
            <a:off x="6280190" y="6107668"/>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8"/>
            </a:pPr>
            <a:r>
              <a:rPr lang="en-US" sz="1750" dirty="0">
                <a:solidFill>
                  <a:srgbClr val="404155"/>
                </a:solidFill>
                <a:latin typeface="Nobile" pitchFamily="34" charset="0"/>
                <a:ea typeface="Nobile" pitchFamily="34" charset="-122"/>
                <a:cs typeface="Nobile" pitchFamily="34" charset="-120"/>
              </a:rPr>
              <a:t>ISO/IEC 9126: Software Engineering – Product Quality</a:t>
            </a:r>
            <a:endParaRPr lang="en-US" sz="1750" dirty="0"/>
          </a:p>
        </p:txBody>
      </p:sp>
      <p:sp>
        <p:nvSpPr>
          <p:cNvPr id="12" name="Text 9"/>
          <p:cNvSpPr/>
          <p:nvPr/>
        </p:nvSpPr>
        <p:spPr>
          <a:xfrm>
            <a:off x="6280190" y="6549866"/>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9"/>
            </a:pPr>
            <a:r>
              <a:rPr lang="en-US" sz="1750" dirty="0">
                <a:solidFill>
                  <a:srgbClr val="404155"/>
                </a:solidFill>
                <a:latin typeface="Nobile" pitchFamily="34" charset="0"/>
                <a:ea typeface="Nobile" pitchFamily="34" charset="-122"/>
                <a:cs typeface="Nobile" pitchFamily="34" charset="-120"/>
              </a:rPr>
              <a:t>ISO/IEC 24765: Software Engineering – Vocabulary</a:t>
            </a:r>
            <a:endParaRPr lang="en-US" sz="1750" dirty="0"/>
          </a:p>
        </p:txBody>
      </p:sp>
      <p:sp>
        <p:nvSpPr>
          <p:cNvPr id="13" name="Text 10"/>
          <p:cNvSpPr/>
          <p:nvPr/>
        </p:nvSpPr>
        <p:spPr>
          <a:xfrm>
            <a:off x="6280190" y="6992064"/>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0"/>
            </a:pPr>
            <a:r>
              <a:rPr lang="en-US" sz="1750" dirty="0">
                <a:solidFill>
                  <a:srgbClr val="404155"/>
                </a:solidFill>
                <a:latin typeface="Nobile" pitchFamily="34" charset="0"/>
                <a:ea typeface="Nobile" pitchFamily="34" charset="-122"/>
                <a:cs typeface="Nobile" pitchFamily="34" charset="-120"/>
              </a:rPr>
              <a:t>ISO/IEC 9899-Define the C Language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988933"/>
            <a:ext cx="11440597" cy="5202793"/>
          </a:xfrm>
          <a:prstGeom prst="rect">
            <a:avLst/>
          </a:prstGeom>
        </p:spPr>
      </p:pic>
      <p:sp>
        <p:nvSpPr>
          <p:cNvPr id="3" name="Text 0"/>
          <p:cNvSpPr/>
          <p:nvPr/>
        </p:nvSpPr>
        <p:spPr>
          <a:xfrm>
            <a:off x="793790" y="6531888"/>
            <a:ext cx="5670590" cy="708779"/>
          </a:xfrm>
          <a:prstGeom prst="rect">
            <a:avLst/>
          </a:prstGeom>
          <a:noFill/>
          <a:ln/>
        </p:spPr>
        <p:txBody>
          <a:bodyPr wrap="none" lIns="0" tIns="0" rIns="0" bIns="0" rtlCol="0" anchor="t"/>
          <a:lstStyle/>
          <a:p>
            <a:pPr indent="0" marL="0">
              <a:lnSpc>
                <a:spcPts val="5550"/>
              </a:lnSpc>
              <a:buNone/>
            </a:pPr>
            <a:endParaRPr lang="en-US" sz="4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6856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Future Scope</a:t>
            </a:r>
            <a:endParaRPr lang="en-US" sz="4450" dirty="0"/>
          </a:p>
        </p:txBody>
      </p:sp>
      <p:pic>
        <p:nvPicPr>
          <p:cNvPr id="4" name="Image 1" descr="preencoded.png">    </p:cNvPr>
          <p:cNvPicPr>
            <a:picLocks noChangeAspect="1"/>
          </p:cNvPicPr>
          <p:nvPr/>
        </p:nvPicPr>
        <p:blipFill>
          <a:blip r:embed="rId2"/>
          <a:stretch>
            <a:fillRect/>
          </a:stretch>
        </p:blipFill>
        <p:spPr>
          <a:xfrm>
            <a:off x="793790" y="1917502"/>
            <a:ext cx="1134070" cy="1814513"/>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Multilingual Support</a:t>
            </a:r>
            <a:endParaRPr lang="en-US" sz="2200" dirty="0"/>
          </a:p>
        </p:txBody>
      </p:sp>
      <p:sp>
        <p:nvSpPr>
          <p:cNvPr id="6" name="Text 2"/>
          <p:cNvSpPr/>
          <p:nvPr/>
        </p:nvSpPr>
        <p:spPr>
          <a:xfrm>
            <a:off x="2268022" y="2634734"/>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Expand the system to support multiple languages, enabling broader analysis.</a:t>
            </a:r>
            <a:endParaRPr lang="en-US" sz="1750" dirty="0"/>
          </a:p>
        </p:txBody>
      </p:sp>
      <p:pic>
        <p:nvPicPr>
          <p:cNvPr id="7" name="Image 2" descr="preencoded.png">    </p:cNvPr>
          <p:cNvPicPr>
            <a:picLocks noChangeAspect="1"/>
          </p:cNvPicPr>
          <p:nvPr/>
        </p:nvPicPr>
        <p:blipFill>
          <a:blip r:embed="rId3"/>
          <a:stretch>
            <a:fillRect/>
          </a:stretch>
        </p:blipFill>
        <p:spPr>
          <a:xfrm>
            <a:off x="793790" y="3732014"/>
            <a:ext cx="1134070" cy="1814513"/>
          </a:xfrm>
          <a:prstGeom prst="rect">
            <a:avLst/>
          </a:prstGeom>
        </p:spPr>
      </p:pic>
      <p:sp>
        <p:nvSpPr>
          <p:cNvPr id="8" name="Text 3"/>
          <p:cNvSpPr/>
          <p:nvPr/>
        </p:nvSpPr>
        <p:spPr>
          <a:xfrm>
            <a:off x="2268022" y="3958828"/>
            <a:ext cx="4385072"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Real-Time Sentiment Monitoring</a:t>
            </a:r>
            <a:endParaRPr lang="en-US" sz="2200" dirty="0"/>
          </a:p>
        </p:txBody>
      </p:sp>
      <p:sp>
        <p:nvSpPr>
          <p:cNvPr id="9" name="Text 4"/>
          <p:cNvSpPr/>
          <p:nvPr/>
        </p:nvSpPr>
        <p:spPr>
          <a:xfrm>
            <a:off x="2268022" y="444924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Develop a real-time sentiment monitoring system to track changes in public opinion.</a:t>
            </a:r>
            <a:endParaRPr lang="en-US" sz="1750" dirty="0"/>
          </a:p>
        </p:txBody>
      </p:sp>
      <p:pic>
        <p:nvPicPr>
          <p:cNvPr id="10" name="Image 3" descr="preencoded.png">    </p:cNvPr>
          <p:cNvPicPr>
            <a:picLocks noChangeAspect="1"/>
          </p:cNvPicPr>
          <p:nvPr/>
        </p:nvPicPr>
        <p:blipFill>
          <a:blip r:embed="rId4"/>
          <a:stretch>
            <a:fillRect/>
          </a:stretch>
        </p:blipFill>
        <p:spPr>
          <a:xfrm>
            <a:off x="793790" y="5546527"/>
            <a:ext cx="1134070" cy="1814513"/>
          </a:xfrm>
          <a:prstGeom prst="rect">
            <a:avLst/>
          </a:prstGeom>
        </p:spPr>
      </p:pic>
      <p:sp>
        <p:nvSpPr>
          <p:cNvPr id="11" name="Text 5"/>
          <p:cNvSpPr/>
          <p:nvPr/>
        </p:nvSpPr>
        <p:spPr>
          <a:xfrm>
            <a:off x="2268022" y="5773341"/>
            <a:ext cx="3728204"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Integration with Other Tools</a:t>
            </a:r>
            <a:endParaRPr lang="en-US" sz="2200" dirty="0"/>
          </a:p>
        </p:txBody>
      </p:sp>
      <p:sp>
        <p:nvSpPr>
          <p:cNvPr id="12" name="Text 6"/>
          <p:cNvSpPr/>
          <p:nvPr/>
        </p:nvSpPr>
        <p:spPr>
          <a:xfrm>
            <a:off x="2268022" y="626375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Integrate the system with other business intelligence tools for enhanced decision-making.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2024-12-05T01:51:50Z</dcterms:created>
  <dcterms:modified xsi:type="dcterms:W3CDTF">2024-12-05T01:51:50Z</dcterms:modified>
</cp:coreProperties>
</file>